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25" d="100"/>
          <a:sy n="125" d="100"/>
        </p:scale>
        <p:origin x="528" y="-33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D0DF-48D5-4684-8096-31748A7D21F7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C423-004B-4D5F-AD3F-0D2C02146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12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Заголовок 1"/>
          <p:cNvSpPr>
            <a:spLocks noGrp="1"/>
          </p:cNvSpPr>
          <p:nvPr>
            <p:ph type="ctrTitle"/>
          </p:nvPr>
        </p:nvSpPr>
        <p:spPr>
          <a:xfrm>
            <a:off x="141316" y="4137942"/>
            <a:ext cx="8736677" cy="1876607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Закрепление материала по </a:t>
            </a:r>
            <a:r>
              <a:rPr lang="ru-RU" sz="4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теме </a:t>
            </a:r>
            <a:r>
              <a:rPr lang="ru-RU" sz="4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«Приготовление первых блюд»</a:t>
            </a:r>
            <a:endParaRPr lang="ru-RU" sz="48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0847" y="5341218"/>
            <a:ext cx="6127146" cy="485870"/>
          </a:xfrm>
        </p:spPr>
        <p:txBody>
          <a:bodyPr>
            <a:noAutofit/>
          </a:bodyPr>
          <a:lstStyle/>
          <a:p>
            <a:pPr algn="r"/>
            <a:r>
              <a:rPr lang="ru-RU" sz="2000" b="1" dirty="0">
                <a:ln w="12700">
                  <a:noFill/>
                  <a:prstDash val="solid"/>
                </a:ln>
                <a:solidFill>
                  <a:srgbClr val="C00000"/>
                </a:solidFill>
              </a:rPr>
              <a:t>МБОУ СШ № 64</a:t>
            </a:r>
          </a:p>
          <a:p>
            <a:pPr algn="r"/>
            <a:r>
              <a:rPr lang="ru-RU" sz="2000" b="1" dirty="0">
                <a:ln w="12700">
                  <a:noFill/>
                  <a:prstDash val="solid"/>
                </a:ln>
                <a:solidFill>
                  <a:srgbClr val="C00000"/>
                </a:solidFill>
              </a:rPr>
              <a:t>г. Красноярск</a:t>
            </a:r>
          </a:p>
          <a:p>
            <a:pPr algn="r"/>
            <a:r>
              <a:rPr lang="ru-RU" sz="2000" b="1" dirty="0">
                <a:ln w="12700">
                  <a:noFill/>
                  <a:prstDash val="solid"/>
                </a:ln>
                <a:solidFill>
                  <a:srgbClr val="C00000"/>
                </a:solidFill>
              </a:rPr>
              <a:t>Учитель Технологии:</a:t>
            </a:r>
          </a:p>
          <a:p>
            <a:pPr algn="r"/>
            <a:r>
              <a:rPr lang="ru-RU" sz="2000" b="1" dirty="0" err="1">
                <a:ln w="12700">
                  <a:noFill/>
                  <a:prstDash val="solid"/>
                </a:ln>
                <a:solidFill>
                  <a:srgbClr val="C00000"/>
                </a:solidFill>
              </a:rPr>
              <a:t>Ховрина</a:t>
            </a:r>
            <a:r>
              <a:rPr lang="ru-RU" sz="2000" b="1" dirty="0">
                <a:ln w="12700">
                  <a:noFill/>
                  <a:prstDash val="solid"/>
                </a:ln>
                <a:solidFill>
                  <a:srgbClr val="C00000"/>
                </a:solidFill>
              </a:rPr>
              <a:t> Н.Ю.</a:t>
            </a:r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23888" y="1996441"/>
            <a:ext cx="7886700" cy="30480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«Старик в самом деле не заметил или прикинулся, что не заметил, лёг в постель и заснул, а Ленивица пошла на кухню. Пришла на кухню да и не знает, что делать. Кушать-то она любила, а подумать, как готовилось кушанье, это ей и в голову не приходило; да и лень ей было посмотреть. Вот она огляделась: лежит перед ней и зелень, и мясо, и рыба, и уксус, и горчица, и квас - всё по порядку. Думала она, думала, кое-как зелень обчистила, мясо и рыбу разрезала да, чтоб большого труда себе не давать, как всё было мытое-немытое, так и положила в кастрюлю: и зелень, и мясо, и рыбу, и горчицу, и уксус да ещё кваску подлила, а сама думает:</a:t>
            </a:r>
          </a:p>
          <a:p>
            <a:r>
              <a:rPr lang="ru-RU" dirty="0">
                <a:solidFill>
                  <a:schemeClr val="tx1"/>
                </a:solidFill>
              </a:rPr>
              <a:t>«Зачем себя трудить, каждую вещь особо варить? Ведь в желудке всё вместе будет».»  (Владимир Одоевский «Мороз Иванович»)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8660" y="5044441"/>
            <a:ext cx="7642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 Все </a:t>
            </a:r>
            <a:r>
              <a:rPr lang="ru-RU" dirty="0"/>
              <a:t>ли верно сделала Ленивица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08660" y="5380672"/>
            <a:ext cx="76428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2. Что </a:t>
            </a:r>
            <a:r>
              <a:rPr lang="ru-RU" dirty="0"/>
              <a:t>необходимо было сделать в первую очередь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08660" y="5750004"/>
            <a:ext cx="76428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3. Какое </a:t>
            </a:r>
            <a:r>
              <a:rPr lang="ru-RU" dirty="0"/>
              <a:t>блюдо можно было получить из ингредиентов, которые были у Ленивицы?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такое суп?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4885372" cy="1500187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Это первое горячее жидкое блюдо, подающееся в ходе обеда.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2" descr="http://photos1.blogger.com/blogger/753/1930/1600/sou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9260" y="2095500"/>
            <a:ext cx="3217962" cy="36694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82471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83080"/>
            <a:ext cx="7886700" cy="1668780"/>
          </a:xfrm>
        </p:spPr>
        <p:txBody>
          <a:bodyPr>
            <a:normAutofit/>
          </a:bodyPr>
          <a:lstStyle/>
          <a:p>
            <a:r>
              <a:rPr lang="ru-RU" sz="2800" dirty="0"/>
              <a:t>Жидкая основа является главной составляющей супов</a:t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Какие виды жидких основ вы знаете</a:t>
            </a:r>
            <a:r>
              <a:rPr lang="ru-RU" sz="2800" dirty="0" smtClean="0"/>
              <a:t>?</a:t>
            </a:r>
            <a:endParaRPr lang="ru-RU" sz="2800" dirty="0"/>
          </a:p>
        </p:txBody>
      </p:sp>
      <p:sp>
        <p:nvSpPr>
          <p:cNvPr id="4" name="Овал 3"/>
          <p:cNvSpPr/>
          <p:nvPr/>
        </p:nvSpPr>
        <p:spPr>
          <a:xfrm>
            <a:off x="3436620" y="4373880"/>
            <a:ext cx="2286000" cy="76200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+mj-lt"/>
                <a:cs typeface="Times New Roman" pitchFamily="18" charset="0"/>
              </a:rPr>
              <a:t>Супы</a:t>
            </a:r>
            <a:endParaRPr lang="ru-RU" sz="3200" dirty="0">
              <a:latin typeface="+mj-lt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570220" y="3451860"/>
            <a:ext cx="3276600" cy="762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+mj-lt"/>
                <a:cs typeface="Times New Roman" pitchFamily="18" charset="0"/>
              </a:rPr>
              <a:t>На молоке и кисломолочных продуктах </a:t>
            </a:r>
            <a:endParaRPr lang="ru-RU" sz="2000" dirty="0">
              <a:latin typeface="+mj-lt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570220" y="5295900"/>
            <a:ext cx="32766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+mj-lt"/>
                <a:cs typeface="Times New Roman" pitchFamily="18" charset="0"/>
              </a:rPr>
              <a:t>На квасе и фруктовых отварах</a:t>
            </a:r>
            <a:endParaRPr lang="ru-RU" sz="2000" dirty="0">
              <a:latin typeface="+mj-lt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6220" y="3523148"/>
            <a:ext cx="3276600" cy="762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+mj-lt"/>
                <a:cs typeface="Times New Roman" pitchFamily="18" charset="0"/>
              </a:rPr>
              <a:t>На бульонах</a:t>
            </a:r>
            <a:endParaRPr lang="ru-RU" sz="2400" dirty="0">
              <a:latin typeface="+mj-lt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36220" y="5300812"/>
            <a:ext cx="3276600" cy="762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+mj-lt"/>
                <a:cs typeface="Times New Roman" pitchFamily="18" charset="0"/>
              </a:rPr>
              <a:t>На овощных отварах</a:t>
            </a:r>
            <a:endParaRPr lang="ru-RU" sz="2400" dirty="0">
              <a:latin typeface="+mj-lt"/>
              <a:cs typeface="Times New Roman" pitchFamily="18" charset="0"/>
            </a:endParaRPr>
          </a:p>
        </p:txBody>
      </p:sp>
      <p:cxnSp>
        <p:nvCxnSpPr>
          <p:cNvPr id="9" name="Shape 13"/>
          <p:cNvCxnSpPr>
            <a:stCxn id="4" idx="1"/>
            <a:endCxn id="7" idx="3"/>
          </p:cNvCxnSpPr>
          <p:nvPr/>
        </p:nvCxnSpPr>
        <p:spPr>
          <a:xfrm rot="16200000" flipV="1">
            <a:off x="3351447" y="4065521"/>
            <a:ext cx="581324" cy="258577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hape 15"/>
          <p:cNvCxnSpPr>
            <a:stCxn id="4" idx="7"/>
            <a:endCxn id="5" idx="1"/>
          </p:cNvCxnSpPr>
          <p:nvPr/>
        </p:nvCxnSpPr>
        <p:spPr>
          <a:xfrm rot="5400000" flipH="1" flipV="1">
            <a:off x="5152725" y="4067978"/>
            <a:ext cx="652612" cy="182377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Соединительная линия уступом 10"/>
          <p:cNvCxnSpPr>
            <a:stCxn id="4" idx="3"/>
            <a:endCxn id="8" idx="3"/>
          </p:cNvCxnSpPr>
          <p:nvPr/>
        </p:nvCxnSpPr>
        <p:spPr>
          <a:xfrm rot="5400000">
            <a:off x="3313347" y="5223762"/>
            <a:ext cx="657524" cy="258577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hape 20"/>
          <p:cNvCxnSpPr>
            <a:stCxn id="4" idx="5"/>
            <a:endCxn id="6" idx="1"/>
          </p:cNvCxnSpPr>
          <p:nvPr/>
        </p:nvCxnSpPr>
        <p:spPr>
          <a:xfrm rot="16200000" flipH="1">
            <a:off x="5152725" y="5259405"/>
            <a:ext cx="652612" cy="182377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5370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1414461"/>
          </a:xfrm>
        </p:spPr>
        <p:txBody>
          <a:bodyPr/>
          <a:lstStyle/>
          <a:p>
            <a:pPr algn="ctr"/>
            <a:r>
              <a:rPr lang="ru-RU" dirty="0"/>
              <a:t>Как можно классифицировать супы?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0040" y="3794760"/>
            <a:ext cx="3901440" cy="281178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ru-RU" sz="3200" dirty="0">
                <a:latin typeface="+mj-lt"/>
              </a:rPr>
              <a:t>По температуре: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+mj-lt"/>
              </a:rPr>
              <a:t>холодные</a:t>
            </a:r>
            <a:endParaRPr lang="ru-RU" sz="3200" dirty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+mj-lt"/>
              </a:rPr>
              <a:t>горячие</a:t>
            </a:r>
            <a:endParaRPr lang="ru-RU" sz="3200" dirty="0">
              <a:latin typeface="+mj-lt"/>
            </a:endParaRPr>
          </a:p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05388" y="3794760"/>
            <a:ext cx="3894772" cy="281178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ru-RU" sz="3200" dirty="0">
                <a:latin typeface="+mj-lt"/>
              </a:rPr>
              <a:t>По способу приготовления: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+mj-lt"/>
              </a:rPr>
              <a:t>прозрачные</a:t>
            </a:r>
            <a:endParaRPr lang="ru-RU" sz="3200" dirty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+mj-lt"/>
              </a:rPr>
              <a:t>заправочные</a:t>
            </a:r>
            <a:endParaRPr lang="ru-RU" sz="3200" dirty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err="1" smtClean="0">
                <a:latin typeface="+mj-lt"/>
              </a:rPr>
              <a:t>пюреобразные</a:t>
            </a:r>
            <a:endParaRPr lang="ru-RU" sz="3200" dirty="0">
              <a:latin typeface="+mj-lt"/>
            </a:endParaRPr>
          </a:p>
        </p:txBody>
      </p:sp>
      <p:cxnSp>
        <p:nvCxnSpPr>
          <p:cNvPr id="9" name="Соединительная линия уступом 8"/>
          <p:cNvCxnSpPr>
            <a:stCxn id="2" idx="2"/>
            <a:endCxn id="5" idx="0"/>
          </p:cNvCxnSpPr>
          <p:nvPr/>
        </p:nvCxnSpPr>
        <p:spPr>
          <a:xfrm rot="16200000" flipH="1">
            <a:off x="5424726" y="2266712"/>
            <a:ext cx="670560" cy="238553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Соединительная линия уступом 10"/>
          <p:cNvCxnSpPr>
            <a:stCxn id="2" idx="2"/>
            <a:endCxn id="4" idx="0"/>
          </p:cNvCxnSpPr>
          <p:nvPr/>
        </p:nvCxnSpPr>
        <p:spPr>
          <a:xfrm rot="5400000">
            <a:off x="3083719" y="2311241"/>
            <a:ext cx="670560" cy="229647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7217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7680" y="2369820"/>
            <a:ext cx="2179320" cy="12115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Прозрачные </a:t>
            </a:r>
            <a:r>
              <a:rPr lang="ru-RU" dirty="0" smtClean="0"/>
              <a:t>супы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87680" y="3726180"/>
            <a:ext cx="2179320" cy="12115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Заправочные </a:t>
            </a:r>
            <a:r>
              <a:rPr lang="ru-RU" dirty="0" smtClean="0"/>
              <a:t>супы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87680" y="5082540"/>
            <a:ext cx="2179320" cy="12115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/>
              <a:t>Пюреобразные</a:t>
            </a:r>
            <a:r>
              <a:rPr lang="ru-RU" dirty="0"/>
              <a:t> </a:t>
            </a:r>
            <a:r>
              <a:rPr lang="ru-RU" dirty="0" smtClean="0"/>
              <a:t>супы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31920" y="2369820"/>
            <a:ext cx="4373880" cy="12115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/>
              <a:t>супы, при приготовлении которых в бульоне, грибном отваре или воде проваривают до готовности овощи, картофель, крупы, бобовые, макаронные изделия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31920" y="3726180"/>
            <a:ext cx="4373880" cy="12115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/>
              <a:t>густые супы, в процессе приготовления которых, компоненты супа измельчаются посредством протирания или иного измельчения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31920" y="5082540"/>
            <a:ext cx="4373880" cy="12115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/>
              <a:t>супы, состоящие из прозрачных бульонов и гарниров, которые готовят отдельно</a:t>
            </a:r>
          </a:p>
        </p:txBody>
      </p:sp>
      <p:sp>
        <p:nvSpPr>
          <p:cNvPr id="10" name="Стрелка вправо 9"/>
          <p:cNvSpPr/>
          <p:nvPr/>
        </p:nvSpPr>
        <p:spPr>
          <a:xfrm rot="4105993">
            <a:off x="1892899" y="4110484"/>
            <a:ext cx="2816394" cy="250465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19220532">
            <a:off x="2584284" y="3528557"/>
            <a:ext cx="1433622" cy="250465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19220532">
            <a:off x="2560737" y="4884918"/>
            <a:ext cx="1433622" cy="250465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501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926781"/>
          </a:xfrm>
        </p:spPr>
        <p:txBody>
          <a:bodyPr>
            <a:normAutofit/>
          </a:bodyPr>
          <a:lstStyle/>
          <a:p>
            <a:r>
              <a:rPr lang="ru-RU" sz="2800" dirty="0"/>
              <a:t>В венгерском кроссворде спрятано 12 названий супов разных стран. Найдите их.</a:t>
            </a:r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6463677"/>
              </p:ext>
            </p:extLst>
          </p:nvPr>
        </p:nvGraphicFramePr>
        <p:xfrm>
          <a:off x="2369821" y="2636520"/>
          <a:ext cx="4518658" cy="4107870"/>
        </p:xfrm>
        <a:graphic>
          <a:graphicData uri="http://schemas.openxmlformats.org/drawingml/2006/table">
            <a:tbl>
              <a:tblPr/>
              <a:tblGrid>
                <a:gridCol w="302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9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59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4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29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42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204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204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0448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0673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1421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972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0448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9401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8727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2738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j-lt"/>
                          <a:ea typeface="Times New Roman"/>
                          <a:cs typeface="Times New Roman" pitchFamily="18" charset="0"/>
                        </a:rPr>
                        <a:t>В</a:t>
                      </a:r>
                      <a:endParaRPr lang="ru-RU" sz="1600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j-lt"/>
                          <a:ea typeface="Times New Roman"/>
                          <a:cs typeface="Times New Roman" pitchFamily="18" charset="0"/>
                        </a:rPr>
                        <a:t>Е</a:t>
                      </a:r>
                      <a:endParaRPr lang="ru-RU" sz="1600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Р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Т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Р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А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С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С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О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Л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Ь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Н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И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К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С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8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К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j-lt"/>
                          <a:ea typeface="Times New Roman"/>
                          <a:cs typeface="Times New Roman" pitchFamily="18" charset="0"/>
                        </a:rPr>
                        <a:t>А</a:t>
                      </a:r>
                      <a:endParaRPr lang="ru-RU" sz="1600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j-lt"/>
                          <a:ea typeface="Times New Roman"/>
                          <a:cs typeface="Times New Roman" pitchFamily="18" charset="0"/>
                        </a:rPr>
                        <a:t>Х</a:t>
                      </a:r>
                      <a:endParaRPr lang="ru-RU" sz="1600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j-lt"/>
                          <a:ea typeface="Times New Roman"/>
                          <a:cs typeface="Times New Roman" pitchFamily="18" charset="0"/>
                        </a:rPr>
                        <a:t>Н</a:t>
                      </a:r>
                      <a:endParaRPr lang="ru-RU" sz="1600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j-lt"/>
                          <a:ea typeface="Times New Roman"/>
                          <a:cs typeface="Times New Roman" pitchFamily="18" charset="0"/>
                        </a:rPr>
                        <a:t>У</a:t>
                      </a:r>
                      <a:endParaRPr lang="ru-RU" sz="1600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Л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И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Н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С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А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М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К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У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П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Л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8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М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Е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j-lt"/>
                          <a:ea typeface="Times New Roman"/>
                          <a:cs typeface="Times New Roman" pitchFamily="18" charset="0"/>
                        </a:rPr>
                        <a:t>Б</a:t>
                      </a:r>
                      <a:endParaRPr lang="ru-RU" sz="1600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j-lt"/>
                          <a:ea typeface="Times New Roman"/>
                          <a:cs typeface="Times New Roman" pitchFamily="18" charset="0"/>
                        </a:rPr>
                        <a:t>О</a:t>
                      </a:r>
                      <a:endParaRPr lang="ru-RU" sz="1600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Р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j-lt"/>
                          <a:ea typeface="Times New Roman"/>
                          <a:cs typeface="Times New Roman" pitchFamily="18" charset="0"/>
                        </a:rPr>
                        <a:t>Щ</a:t>
                      </a:r>
                      <a:endParaRPr lang="ru-RU" sz="1600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j-lt"/>
                          <a:ea typeface="Times New Roman"/>
                          <a:cs typeface="Times New Roman" pitchFamily="18" charset="0"/>
                        </a:rPr>
                        <a:t>О</a:t>
                      </a:r>
                      <a:endParaRPr lang="ru-RU" sz="1600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j-lt"/>
                          <a:ea typeface="Times New Roman"/>
                          <a:cs typeface="Times New Roman" pitchFamily="18" charset="0"/>
                        </a:rPr>
                        <a:t>Г</a:t>
                      </a:r>
                      <a:endParaRPr lang="ru-RU" sz="1600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Л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А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Щ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Ж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Э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К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У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8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И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И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Ц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Е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j-lt"/>
                          <a:ea typeface="Times New Roman"/>
                          <a:cs typeface="Times New Roman" pitchFamily="18" charset="0"/>
                        </a:rPr>
                        <a:t>Р</a:t>
                      </a:r>
                      <a:endParaRPr lang="ru-RU" sz="1600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В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j-lt"/>
                          <a:ea typeface="Times New Roman"/>
                          <a:cs typeface="Times New Roman" pitchFamily="18" charset="0"/>
                        </a:rPr>
                        <a:t>А</a:t>
                      </a:r>
                      <a:endParaRPr lang="ru-RU" sz="1600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П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j-lt"/>
                          <a:ea typeface="Times New Roman"/>
                          <a:cs typeface="Times New Roman" pitchFamily="18" charset="0"/>
                        </a:rPr>
                        <a:t>Й</a:t>
                      </a:r>
                      <a:endParaRPr lang="ru-RU" sz="1600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Я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И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Э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Х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Ъ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О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8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Т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И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Х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А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j-lt"/>
                          <a:ea typeface="Times New Roman"/>
                          <a:cs typeface="Times New Roman" pitchFamily="18" charset="0"/>
                        </a:rPr>
                        <a:t>Р</a:t>
                      </a:r>
                      <a:endParaRPr lang="ru-RU" sz="1600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Ч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О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j-lt"/>
                          <a:ea typeface="Times New Roman"/>
                          <a:cs typeface="Times New Roman" pitchFamily="18" charset="0"/>
                        </a:rPr>
                        <a:t>Б</a:t>
                      </a:r>
                      <a:endParaRPr lang="ru-RU" sz="1600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j-lt"/>
                          <a:ea typeface="Times New Roman"/>
                          <a:cs typeface="Times New Roman" pitchFamily="18" charset="0"/>
                        </a:rPr>
                        <a:t>Л</a:t>
                      </a:r>
                      <a:endParaRPr lang="ru-RU" sz="1600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j-lt"/>
                          <a:ea typeface="Times New Roman"/>
                          <a:cs typeface="Times New Roman" pitchFamily="18" charset="0"/>
                        </a:rPr>
                        <a:t>Ю</a:t>
                      </a:r>
                      <a:endParaRPr lang="ru-RU" sz="1600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j-lt"/>
                          <a:ea typeface="Times New Roman"/>
                          <a:cs typeface="Times New Roman" pitchFamily="18" charset="0"/>
                        </a:rPr>
                        <a:t>Т</a:t>
                      </a:r>
                      <a:endParaRPr lang="ru-RU" sz="1600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Г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Ш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Ж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Я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8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Я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Ц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Б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О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Ь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Р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Т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С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j-lt"/>
                          <a:ea typeface="Times New Roman"/>
                          <a:cs typeface="Times New Roman" pitchFamily="18" charset="0"/>
                        </a:rPr>
                        <a:t>К</a:t>
                      </a:r>
                      <a:endParaRPr lang="ru-RU" sz="1600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j-lt"/>
                          <a:ea typeface="Times New Roman"/>
                          <a:cs typeface="Times New Roman" pitchFamily="18" charset="0"/>
                        </a:rPr>
                        <a:t>У</a:t>
                      </a:r>
                      <a:endParaRPr lang="ru-RU" sz="1600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j-lt"/>
                          <a:ea typeface="Times New Roman"/>
                          <a:cs typeface="Times New Roman" pitchFamily="18" charset="0"/>
                        </a:rPr>
                        <a:t>Р</a:t>
                      </a:r>
                      <a:endParaRPr lang="ru-RU" sz="1600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И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Н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Ы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Й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38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Г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П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С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В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У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Р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Т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Ь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Б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j-lt"/>
                          <a:ea typeface="Times New Roman"/>
                          <a:cs typeface="Times New Roman" pitchFamily="18" charset="0"/>
                        </a:rPr>
                        <a:t>Л</a:t>
                      </a:r>
                      <a:endParaRPr lang="ru-RU" sz="1600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О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j-lt"/>
                          <a:ea typeface="Times New Roman"/>
                          <a:cs typeface="Times New Roman" pitchFamily="18" charset="0"/>
                        </a:rPr>
                        <a:t>Ж</a:t>
                      </a:r>
                      <a:endParaRPr lang="ru-RU" sz="1600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Н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Г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Ы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38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Р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Я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Р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Ш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П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А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С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О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Л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Я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j-lt"/>
                          <a:ea typeface="Times New Roman"/>
                          <a:cs typeface="Times New Roman" pitchFamily="18" charset="0"/>
                        </a:rPr>
                        <a:t>Н</a:t>
                      </a:r>
                      <a:endParaRPr lang="ru-RU" sz="1600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j-lt"/>
                          <a:ea typeface="Times New Roman"/>
                          <a:cs typeface="Times New Roman" pitchFamily="18" charset="0"/>
                        </a:rPr>
                        <a:t>К</a:t>
                      </a:r>
                      <a:endParaRPr lang="ru-RU" sz="1600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j-lt"/>
                          <a:ea typeface="Times New Roman"/>
                          <a:cs typeface="Times New Roman" pitchFamily="18" charset="0"/>
                        </a:rPr>
                        <a:t>А</a:t>
                      </a:r>
                      <a:endParaRPr lang="ru-RU" sz="1600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j-lt"/>
                          <a:ea typeface="Times New Roman"/>
                          <a:cs typeface="Times New Roman" pitchFamily="18" charset="0"/>
                        </a:rPr>
                        <a:t>С</a:t>
                      </a:r>
                      <a:endParaRPr lang="ru-RU" sz="1600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К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38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j-lt"/>
                          <a:ea typeface="Times New Roman"/>
                          <a:cs typeface="Times New Roman" pitchFamily="18" charset="0"/>
                        </a:rPr>
                        <a:t>И</a:t>
                      </a:r>
                      <a:endParaRPr lang="ru-RU" sz="1600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М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А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У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О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Л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Т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Е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Ш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Р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j-lt"/>
                          <a:ea typeface="Times New Roman"/>
                          <a:cs typeface="Times New Roman" pitchFamily="18" charset="0"/>
                        </a:rPr>
                        <a:t>Б</a:t>
                      </a:r>
                      <a:endParaRPr lang="ru-RU" sz="1600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j-lt"/>
                          <a:ea typeface="Times New Roman"/>
                          <a:cs typeface="Times New Roman" pitchFamily="18" charset="0"/>
                        </a:rPr>
                        <a:t>Ы</a:t>
                      </a:r>
                      <a:endParaRPr lang="ru-RU" sz="1600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j-lt"/>
                          <a:ea typeface="Times New Roman"/>
                          <a:cs typeface="Times New Roman" pitchFamily="18" charset="0"/>
                        </a:rPr>
                        <a:t>Ф</a:t>
                      </a:r>
                      <a:endParaRPr lang="ru-RU" sz="1600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У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К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38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j-lt"/>
                          <a:ea typeface="Times New Roman"/>
                          <a:cs typeface="Times New Roman" pitchFamily="18" charset="0"/>
                        </a:rPr>
                        <a:t>Б</a:t>
                      </a:r>
                      <a:endParaRPr lang="ru-RU" sz="1600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Т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М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В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Р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Р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К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Р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Г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А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С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j-lt"/>
                          <a:ea typeface="Times New Roman"/>
                          <a:cs typeface="Times New Roman" pitchFamily="18" charset="0"/>
                        </a:rPr>
                        <a:t>П</a:t>
                      </a:r>
                      <a:endParaRPr lang="ru-RU" sz="1600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j-lt"/>
                          <a:ea typeface="Times New Roman"/>
                          <a:cs typeface="Times New Roman" pitchFamily="18" charset="0"/>
                        </a:rPr>
                        <a:t>А</a:t>
                      </a:r>
                      <a:endParaRPr lang="ru-RU" sz="1600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j-lt"/>
                          <a:ea typeface="Times New Roman"/>
                          <a:cs typeface="Times New Roman" pitchFamily="18" charset="0"/>
                        </a:rPr>
                        <a:t>Ч</a:t>
                      </a:r>
                      <a:endParaRPr lang="ru-RU" sz="1600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О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38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j-lt"/>
                          <a:ea typeface="Times New Roman"/>
                          <a:cs typeface="Times New Roman" pitchFamily="18" charset="0"/>
                        </a:rPr>
                        <a:t>Н</a:t>
                      </a:r>
                      <a:endParaRPr lang="ru-RU" sz="1600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Р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Е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И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Ы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А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Ь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Ф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Ч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А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С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j-lt"/>
                          <a:ea typeface="Times New Roman"/>
                          <a:cs typeface="Times New Roman" pitchFamily="18" charset="0"/>
                        </a:rPr>
                        <a:t>Т</a:t>
                      </a:r>
                      <a:endParaRPr lang="ru-RU" sz="1600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j-lt"/>
                          <a:ea typeface="Times New Roman"/>
                          <a:cs typeface="Times New Roman" pitchFamily="18" charset="0"/>
                        </a:rPr>
                        <a:t>Ь</a:t>
                      </a:r>
                      <a:endParaRPr lang="ru-RU" sz="1600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j-lt"/>
                          <a:ea typeface="Times New Roman"/>
                          <a:cs typeface="Times New Roman" pitchFamily="18" charset="0"/>
                        </a:rPr>
                        <a:t>Ю</a:t>
                      </a:r>
                      <a:endParaRPr lang="ru-RU" sz="1600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Ф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38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j-lt"/>
                          <a:ea typeface="Times New Roman"/>
                          <a:cs typeface="Times New Roman" pitchFamily="18" charset="0"/>
                        </a:rPr>
                        <a:t>О</a:t>
                      </a:r>
                      <a:endParaRPr lang="ru-RU" sz="1600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О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Н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Д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Б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С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С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Й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В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А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Г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Ш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j-lt"/>
                          <a:ea typeface="Times New Roman"/>
                          <a:cs typeface="Times New Roman" pitchFamily="18" charset="0"/>
                        </a:rPr>
                        <a:t>З</a:t>
                      </a:r>
                      <a:endParaRPr lang="ru-RU" sz="1600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j-lt"/>
                          <a:ea typeface="Times New Roman"/>
                          <a:cs typeface="Times New Roman" pitchFamily="18" charset="0"/>
                        </a:rPr>
                        <a:t>Ф</a:t>
                      </a:r>
                      <a:endParaRPr lang="ru-RU" sz="1600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Ю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38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j-lt"/>
                          <a:ea typeface="Times New Roman"/>
                          <a:cs typeface="Times New Roman" pitchFamily="18" charset="0"/>
                        </a:rPr>
                        <a:t>Й</a:t>
                      </a:r>
                      <a:endParaRPr lang="ru-RU" sz="1600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Л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К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У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Н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У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Г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О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Р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О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Х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О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j-lt"/>
                          <a:ea typeface="Times New Roman"/>
                          <a:cs typeface="Times New Roman" pitchFamily="18" charset="0"/>
                        </a:rPr>
                        <a:t>В</a:t>
                      </a:r>
                      <a:endParaRPr lang="ru-RU" sz="1600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j-lt"/>
                          <a:ea typeface="Times New Roman"/>
                          <a:cs typeface="Times New Roman" pitchFamily="18" charset="0"/>
                        </a:rPr>
                        <a:t>Ы</a:t>
                      </a:r>
                      <a:endParaRPr lang="ru-RU" sz="1600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Й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38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У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Б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Ф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А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Ы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Ю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Т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З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Ф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Й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Ц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Ъ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j-lt"/>
                          <a:ea typeface="Times New Roman"/>
                          <a:cs typeface="Times New Roman" pitchFamily="18" charset="0"/>
                        </a:rPr>
                        <a:t>О</a:t>
                      </a:r>
                      <a:endParaRPr lang="ru-RU" sz="1600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j-lt"/>
                          <a:ea typeface="Times New Roman"/>
                          <a:cs typeface="Times New Roman" pitchFamily="18" charset="0"/>
                        </a:rPr>
                        <a:t>М</a:t>
                      </a:r>
                      <a:endParaRPr lang="ru-RU" sz="1600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А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38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Ф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О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Д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О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Й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Д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Е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О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К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Р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О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Ш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 pitchFamily="18" charset="0"/>
                        </a:rPr>
                        <a:t>К</a:t>
                      </a:r>
                      <a:endParaRPr lang="ru-RU" sz="16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j-lt"/>
                          <a:ea typeface="Times New Roman"/>
                          <a:cs typeface="Times New Roman" pitchFamily="18" charset="0"/>
                        </a:rPr>
                        <a:t>А</a:t>
                      </a:r>
                      <a:endParaRPr lang="ru-RU" sz="1600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j-lt"/>
                          <a:ea typeface="Times New Roman"/>
                          <a:cs typeface="Times New Roman" pitchFamily="18" charset="0"/>
                        </a:rPr>
                        <a:t>Т</a:t>
                      </a:r>
                      <a:endParaRPr lang="ru-RU" sz="1600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16" marR="52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270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926781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Проверь себя!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7725802"/>
              </p:ext>
            </p:extLst>
          </p:nvPr>
        </p:nvGraphicFramePr>
        <p:xfrm>
          <a:off x="2369822" y="2636520"/>
          <a:ext cx="4518657" cy="4107870"/>
        </p:xfrm>
        <a:graphic>
          <a:graphicData uri="http://schemas.openxmlformats.org/drawingml/2006/table">
            <a:tbl>
              <a:tblPr/>
              <a:tblGrid>
                <a:gridCol w="302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9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59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4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29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42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20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20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0448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0673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1421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972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0448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9401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8727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2738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  <a:ea typeface="Times New Roman"/>
                          <a:cs typeface="Times New Roman"/>
                        </a:rPr>
                        <a:t>В</a:t>
                      </a: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  <a:ea typeface="Times New Roman"/>
                          <a:cs typeface="Times New Roman"/>
                        </a:rPr>
                        <a:t>Е</a:t>
                      </a: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Р</a:t>
                      </a: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Т</a:t>
                      </a: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6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6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6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6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6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/>
                        </a:rPr>
                        <a:t>Л</a:t>
                      </a:r>
                      <a:endParaRPr lang="ru-RU" sz="16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/>
                        </a:rPr>
                        <a:t>Ь</a:t>
                      </a:r>
                      <a:endParaRPr lang="ru-RU" sz="16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6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6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/>
                        </a:rPr>
                        <a:t>К</a:t>
                      </a:r>
                      <a:endParaRPr lang="ru-RU" sz="16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  <a:ea typeface="Times New Roman"/>
                          <a:cs typeface="Times New Roman"/>
                        </a:rPr>
                        <a:t>С</a:t>
                      </a: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8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К</a:t>
                      </a: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А</a:t>
                      </a: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Х</a:t>
                      </a: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  <a:ea typeface="Times New Roman"/>
                          <a:cs typeface="Times New Roman"/>
                        </a:rPr>
                        <a:t>Н</a:t>
                      </a: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  <a:ea typeface="Times New Roman"/>
                          <a:cs typeface="Times New Roman"/>
                        </a:rPr>
                        <a:t>У</a:t>
                      </a: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Л</a:t>
                      </a: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И</a:t>
                      </a: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Н</a:t>
                      </a: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С</a:t>
                      </a: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А</a:t>
                      </a: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М</a:t>
                      </a: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К</a:t>
                      </a: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У</a:t>
                      </a: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П</a:t>
                      </a: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  <a:ea typeface="Times New Roman"/>
                          <a:cs typeface="Times New Roman"/>
                        </a:rPr>
                        <a:t>Л</a:t>
                      </a: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8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М</a:t>
                      </a: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Е</a:t>
                      </a: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/>
                        </a:rPr>
                        <a:t>Б</a:t>
                      </a:r>
                      <a:endParaRPr lang="ru-RU" sz="16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6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6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j-lt"/>
                          <a:ea typeface="Times New Roman"/>
                          <a:cs typeface="Times New Roman"/>
                        </a:rPr>
                        <a:t>Щ</a:t>
                      </a:r>
                      <a:endParaRPr lang="ru-RU" sz="16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О</a:t>
                      </a: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Г</a:t>
                      </a: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Л</a:t>
                      </a: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А</a:t>
                      </a: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/>
                        </a:rPr>
                        <a:t>Щ</a:t>
                      </a:r>
                      <a:endParaRPr lang="ru-RU" sz="16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Ж</a:t>
                      </a: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Э</a:t>
                      </a: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К</a:t>
                      </a: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  <a:ea typeface="Times New Roman"/>
                          <a:cs typeface="Times New Roman"/>
                        </a:rPr>
                        <a:t>У</a:t>
                      </a: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8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И</a:t>
                      </a: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И</a:t>
                      </a: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  <a:ea typeface="Times New Roman"/>
                          <a:cs typeface="Times New Roman"/>
                        </a:rPr>
                        <a:t>Ц</a:t>
                      </a: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Е</a:t>
                      </a: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Р</a:t>
                      </a: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В</a:t>
                      </a: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А</a:t>
                      </a: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  <a:ea typeface="Times New Roman"/>
                          <a:cs typeface="Times New Roman"/>
                        </a:rPr>
                        <a:t>П</a:t>
                      </a: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Й</a:t>
                      </a: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Я</a:t>
                      </a: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6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Э</a:t>
                      </a: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Х</a:t>
                      </a: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Ъ</a:t>
                      </a: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  <a:ea typeface="Times New Roman"/>
                          <a:cs typeface="Times New Roman"/>
                        </a:rPr>
                        <a:t>О</a:t>
                      </a: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8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Т</a:t>
                      </a: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И</a:t>
                      </a: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/>
                        </a:rPr>
                        <a:t>Х</a:t>
                      </a:r>
                      <a:endParaRPr lang="ru-RU" sz="16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6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6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/>
                        </a:rPr>
                        <a:t>Ч</a:t>
                      </a:r>
                      <a:endParaRPr lang="ru-RU" sz="16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6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  <a:ea typeface="Times New Roman"/>
                          <a:cs typeface="Times New Roman"/>
                        </a:rPr>
                        <a:t>Б</a:t>
                      </a: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  <a:ea typeface="Times New Roman"/>
                          <a:cs typeface="Times New Roman"/>
                        </a:rPr>
                        <a:t>Л</a:t>
                      </a: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Ю</a:t>
                      </a: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Т</a:t>
                      </a: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Г</a:t>
                      </a: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Ш</a:t>
                      </a: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Ж</a:t>
                      </a: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  <a:ea typeface="Times New Roman"/>
                          <a:cs typeface="Times New Roman"/>
                        </a:rPr>
                        <a:t>Я</a:t>
                      </a: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8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Я</a:t>
                      </a: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Ц</a:t>
                      </a: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Б</a:t>
                      </a: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О</a:t>
                      </a: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Ь</a:t>
                      </a: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Р</a:t>
                      </a: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Т</a:t>
                      </a: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С</a:t>
                      </a: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j-lt"/>
                          <a:ea typeface="Times New Roman"/>
                          <a:cs typeface="Times New Roman"/>
                        </a:rPr>
                        <a:t>К</a:t>
                      </a:r>
                      <a:endParaRPr lang="ru-RU" sz="16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/>
                        </a:rPr>
                        <a:t>У</a:t>
                      </a:r>
                      <a:endParaRPr lang="ru-RU" sz="16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6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6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6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/>
                        </a:rPr>
                        <a:t>Ы</a:t>
                      </a:r>
                      <a:endParaRPr lang="ru-RU" sz="16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/>
                        </a:rPr>
                        <a:t>Й</a:t>
                      </a:r>
                      <a:endParaRPr lang="ru-RU" sz="16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38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/>
                        </a:rPr>
                        <a:t>Г</a:t>
                      </a:r>
                      <a:endParaRPr lang="ru-RU" sz="16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П</a:t>
                      </a: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С</a:t>
                      </a: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В</a:t>
                      </a: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У</a:t>
                      </a: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Р</a:t>
                      </a: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Т</a:t>
                      </a: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Ь</a:t>
                      </a: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Б</a:t>
                      </a: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  <a:ea typeface="Times New Roman"/>
                          <a:cs typeface="Times New Roman"/>
                        </a:rPr>
                        <a:t>Л</a:t>
                      </a: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О</a:t>
                      </a: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Ж</a:t>
                      </a: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Н</a:t>
                      </a: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Г</a:t>
                      </a: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  <a:ea typeface="Times New Roman"/>
                          <a:cs typeface="Times New Roman"/>
                        </a:rPr>
                        <a:t>Ы</a:t>
                      </a: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38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6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Я</a:t>
                      </a: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6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Ш</a:t>
                      </a: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П</a:t>
                      </a: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А</a:t>
                      </a: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6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6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/>
                        </a:rPr>
                        <a:t>Л</a:t>
                      </a:r>
                      <a:endParaRPr lang="ru-RU" sz="16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j-lt"/>
                          <a:ea typeface="Times New Roman"/>
                          <a:cs typeface="Times New Roman"/>
                        </a:rPr>
                        <a:t>Я</a:t>
                      </a:r>
                      <a:endParaRPr lang="ru-RU" sz="16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j-lt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6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/>
                        </a:rPr>
                        <a:t>К</a:t>
                      </a:r>
                      <a:endParaRPr lang="ru-RU" sz="16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6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С</a:t>
                      </a: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  <a:ea typeface="Times New Roman"/>
                          <a:cs typeface="Times New Roman"/>
                        </a:rPr>
                        <a:t>К</a:t>
                      </a: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38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j-lt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6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М</a:t>
                      </a: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6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У</a:t>
                      </a: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О</a:t>
                      </a: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Л</a:t>
                      </a: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Т</a:t>
                      </a: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Е</a:t>
                      </a: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Ш</a:t>
                      </a: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Р</a:t>
                      </a: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  <a:ea typeface="Times New Roman"/>
                          <a:cs typeface="Times New Roman"/>
                        </a:rPr>
                        <a:t>Б</a:t>
                      </a: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Ы</a:t>
                      </a: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Ф</a:t>
                      </a: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У</a:t>
                      </a: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К</a:t>
                      </a: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38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j-lt"/>
                          <a:ea typeface="Times New Roman"/>
                          <a:cs typeface="Times New Roman"/>
                        </a:rPr>
                        <a:t>Б</a:t>
                      </a:r>
                      <a:endParaRPr lang="ru-RU" sz="16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Т</a:t>
                      </a: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/>
                        </a:rPr>
                        <a:t>М</a:t>
                      </a:r>
                      <a:endParaRPr lang="ru-RU" sz="16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В</a:t>
                      </a: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6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Р</a:t>
                      </a: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К</a:t>
                      </a: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Р</a:t>
                      </a: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/>
                        </a:rPr>
                        <a:t>Г</a:t>
                      </a:r>
                      <a:endParaRPr lang="ru-RU" sz="16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6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6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j-lt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6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6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/>
                        </a:rPr>
                        <a:t>Ч</a:t>
                      </a:r>
                      <a:endParaRPr lang="ru-RU" sz="16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j-lt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6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38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j-lt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6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Р</a:t>
                      </a: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6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И</a:t>
                      </a: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/>
                        </a:rPr>
                        <a:t>Ы</a:t>
                      </a:r>
                      <a:endParaRPr lang="ru-RU" sz="16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А</a:t>
                      </a: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Ь</a:t>
                      </a: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Ф</a:t>
                      </a: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Ч</a:t>
                      </a: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А</a:t>
                      </a: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С</a:t>
                      </a: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  <a:ea typeface="Times New Roman"/>
                          <a:cs typeface="Times New Roman"/>
                        </a:rPr>
                        <a:t>Т</a:t>
                      </a: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Ь</a:t>
                      </a: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Ю</a:t>
                      </a: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  <a:ea typeface="Times New Roman"/>
                          <a:cs typeface="Times New Roman"/>
                        </a:rPr>
                        <a:t>Ф</a:t>
                      </a: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38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j-lt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6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О</a:t>
                      </a: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6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Д</a:t>
                      </a: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/>
                        </a:rPr>
                        <a:t>Б</a:t>
                      </a:r>
                      <a:endParaRPr lang="ru-RU" sz="16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С</a:t>
                      </a: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С</a:t>
                      </a: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Й</a:t>
                      </a: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В</a:t>
                      </a: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А</a:t>
                      </a: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Г</a:t>
                      </a: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  <a:ea typeface="Times New Roman"/>
                          <a:cs typeface="Times New Roman"/>
                        </a:rPr>
                        <a:t>Ш</a:t>
                      </a: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З</a:t>
                      </a: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Ф</a:t>
                      </a: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  <a:ea typeface="Times New Roman"/>
                          <a:cs typeface="Times New Roman"/>
                        </a:rPr>
                        <a:t>Ю</a:t>
                      </a: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38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j-lt"/>
                          <a:ea typeface="Times New Roman"/>
                          <a:cs typeface="Times New Roman"/>
                        </a:rPr>
                        <a:t>Й</a:t>
                      </a: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Л</a:t>
                      </a: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К</a:t>
                      </a: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У</a:t>
                      </a: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6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У</a:t>
                      </a: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/>
                        </a:rPr>
                        <a:t>Г</a:t>
                      </a:r>
                      <a:endParaRPr lang="ru-RU" sz="16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6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6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6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/>
                        </a:rPr>
                        <a:t>Х</a:t>
                      </a:r>
                      <a:endParaRPr lang="ru-RU" sz="16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j-lt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6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6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/>
                        </a:rPr>
                        <a:t>Ы</a:t>
                      </a:r>
                      <a:endParaRPr lang="ru-RU" sz="16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j-lt"/>
                          <a:ea typeface="Times New Roman"/>
                          <a:cs typeface="Times New Roman"/>
                        </a:rPr>
                        <a:t>Й</a:t>
                      </a:r>
                      <a:endParaRPr lang="ru-RU" sz="16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38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У</a:t>
                      </a: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Б</a:t>
                      </a: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Ф</a:t>
                      </a: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А</a:t>
                      </a: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/>
                        </a:rPr>
                        <a:t>Ы</a:t>
                      </a:r>
                      <a:endParaRPr lang="ru-RU" sz="16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Ю</a:t>
                      </a: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Т</a:t>
                      </a: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З</a:t>
                      </a: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Ф</a:t>
                      </a: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Й</a:t>
                      </a: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Ц</a:t>
                      </a: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  <a:ea typeface="Times New Roman"/>
                          <a:cs typeface="Times New Roman"/>
                        </a:rPr>
                        <a:t>Ъ</a:t>
                      </a: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  <a:ea typeface="Times New Roman"/>
                          <a:cs typeface="Times New Roman"/>
                        </a:rPr>
                        <a:t>О</a:t>
                      </a: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М</a:t>
                      </a: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  <a:ea typeface="Times New Roman"/>
                          <a:cs typeface="Times New Roman"/>
                        </a:rPr>
                        <a:t>А</a:t>
                      </a: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38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/>
                        </a:rPr>
                        <a:t>Ф</a:t>
                      </a:r>
                      <a:endParaRPr lang="ru-RU" sz="16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6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Д</a:t>
                      </a: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О</a:t>
                      </a: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/>
                        </a:rPr>
                        <a:t>Й</a:t>
                      </a:r>
                      <a:endParaRPr lang="ru-RU" sz="16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Д</a:t>
                      </a: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Е</a:t>
                      </a: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6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/>
                        </a:rPr>
                        <a:t>К</a:t>
                      </a:r>
                      <a:endParaRPr lang="ru-RU" sz="16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6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6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/>
                        </a:rPr>
                        <a:t>Ш</a:t>
                      </a:r>
                      <a:endParaRPr lang="ru-RU" sz="16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/>
                        </a:rPr>
                        <a:t>К</a:t>
                      </a:r>
                      <a:endParaRPr lang="ru-RU" sz="16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j-lt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6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  <a:ea typeface="Times New Roman"/>
                          <a:cs typeface="Times New Roman"/>
                        </a:rPr>
                        <a:t>Т</a:t>
                      </a:r>
                    </a:p>
                  </a:txBody>
                  <a:tcPr marL="46217" marR="46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3803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328" y="772479"/>
            <a:ext cx="7886700" cy="2852737"/>
          </a:xfrm>
        </p:spPr>
        <p:txBody>
          <a:bodyPr/>
          <a:lstStyle/>
          <a:p>
            <a:r>
              <a:rPr lang="ru-RU" dirty="0"/>
              <a:t>МОЛОДЦЫ!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yt3.ggpht.com/a-/AN66SAzWdDhQ6sPVF33ZFZMnNhj6BEaGHwxMumMWBA=s900-mo-c-c0xffffffff-rj-k-n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87240" y="2301240"/>
            <a:ext cx="4556760" cy="4556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0641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808</Words>
  <Application>Microsoft Office PowerPoint</Application>
  <PresentationFormat>Экран (4:3)</PresentationFormat>
  <Paragraphs>485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Закрепление материала по теме «Приготовление первых блюд»</vt:lpstr>
      <vt:lpstr>Презентация PowerPoint</vt:lpstr>
      <vt:lpstr>Что такое суп?</vt:lpstr>
      <vt:lpstr>Жидкая основа является главной составляющей супов  Какие виды жидких основ вы знаете?</vt:lpstr>
      <vt:lpstr>Как можно классифицировать супы?</vt:lpstr>
      <vt:lpstr>Презентация PowerPoint</vt:lpstr>
      <vt:lpstr>В венгерском кроссворде спрятано 12 названий супов разных стран. Найдите их.</vt:lpstr>
      <vt:lpstr>Проверь себя!</vt:lpstr>
      <vt:lpstr>МОЛОДЦЫ!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Артем Носырев</cp:lastModifiedBy>
  <cp:revision>100</cp:revision>
  <dcterms:created xsi:type="dcterms:W3CDTF">2014-11-21T11:00:06Z</dcterms:created>
  <dcterms:modified xsi:type="dcterms:W3CDTF">2019-03-22T02:33:47Z</dcterms:modified>
</cp:coreProperties>
</file>