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43" r:id="rId2"/>
    <p:sldMasterId id="2147483861" r:id="rId3"/>
    <p:sldMasterId id="2147483878" r:id="rId4"/>
    <p:sldMasterId id="2147483895" r:id="rId5"/>
    <p:sldMasterId id="2147483925" r:id="rId6"/>
    <p:sldMasterId id="2147483937" r:id="rId7"/>
    <p:sldMasterId id="214748394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0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  <a:srgbClr val="F4FF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96" autoAdjust="0"/>
  </p:normalViewPr>
  <p:slideViewPr>
    <p:cSldViewPr>
      <p:cViewPr varScale="1">
        <p:scale>
          <a:sx n="106" d="100"/>
          <a:sy n="106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5265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934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9169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140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965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5663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598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2557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5926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857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02623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4336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9154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5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708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442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6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574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4111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3327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9658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64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958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3652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887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033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0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719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464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162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251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9164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19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029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101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64143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153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615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518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814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6701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513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775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215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73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711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26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455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7828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0612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723441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4035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547189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074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07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7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72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86782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1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30863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354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377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9987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730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539437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967992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685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495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126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723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997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77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081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942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575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695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53926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36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extLst>
    <p:ext uri="{DCECCB84-F9BA-43D5-87BE-67443E8EF086}">
      <p15:sldGuideLst xmlns=""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47906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675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1518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438745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93646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1533827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272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2230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750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17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768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178060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315386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12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626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5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59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08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65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3884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10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43654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941168"/>
            <a:ext cx="6921151" cy="16459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начальных классов: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Иванкова Людмила Ивановна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СШ №64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634" y="620688"/>
            <a:ext cx="7858241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i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Правописание суффиксов </a:t>
            </a:r>
            <a:br>
              <a:rPr lang="ru-RU" sz="5400" b="1" i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</a:br>
            <a:r>
              <a:rPr lang="ru-RU" sz="5400" b="1" i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–</a:t>
            </a:r>
            <a:r>
              <a:rPr lang="ru-RU" sz="5400" b="1" i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ек</a:t>
            </a:r>
            <a:r>
              <a:rPr lang="ru-RU" sz="5400" b="1" i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и –</a:t>
            </a:r>
            <a:r>
              <a:rPr lang="ru-RU" sz="5400" b="1" i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ик</a:t>
            </a:r>
            <a:r>
              <a:rPr lang="ru-RU" sz="5400" b="1" i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  <a:endParaRPr lang="ru-RU" sz="5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9144000" cy="597666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Какое значение придают эти суффиксы?</a:t>
            </a:r>
          </a:p>
          <a:p>
            <a:pPr>
              <a:buNone/>
            </a:pPr>
            <a:r>
              <a:rPr lang="ru-RU" sz="4400" dirty="0" smtClean="0"/>
              <a:t>(Уменьшительно-ласкательное)</a:t>
            </a:r>
          </a:p>
          <a:p>
            <a:pPr>
              <a:buNone/>
            </a:pPr>
            <a:r>
              <a:rPr lang="ru-RU" sz="4400" u="sng" dirty="0" smtClean="0"/>
              <a:t>Домашнее задание</a:t>
            </a:r>
            <a:r>
              <a:rPr lang="ru-RU" sz="4400" dirty="0" smtClean="0"/>
              <a:t> с.152 упр.104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00"/>
                            </p:stCondLst>
                            <p:childTnLst>
                              <p:par>
                                <p:cTn id="10" presetID="2" presetClass="entr" presetSubtype="12" accel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5" presetID="2" presetClass="entr" presetSubtype="12" accel="5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56" y="332656"/>
            <a:ext cx="8280920" cy="14859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занятий. Рефлексия 				    деятельности.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/>
              <a:t>Какую цель мы поставили перед собой на уроке?</a:t>
            </a:r>
          </a:p>
          <a:p>
            <a:r>
              <a:rPr lang="ru-RU" sz="2400" b="1" dirty="0" smtClean="0"/>
              <a:t>Смогли её достичь?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 предложения:</a:t>
            </a:r>
          </a:p>
          <a:p>
            <a:pPr>
              <a:buNone/>
            </a:pPr>
            <a:r>
              <a:rPr lang="ru-RU" sz="2400" i="1" u="sng" dirty="0" smtClean="0"/>
              <a:t>Сегодня на уроке я познакомился (познакомилась) с …  .</a:t>
            </a:r>
          </a:p>
          <a:p>
            <a:pPr>
              <a:buNone/>
            </a:pPr>
            <a:r>
              <a:rPr lang="ru-RU" sz="2400" i="1" u="sng" dirty="0" smtClean="0"/>
              <a:t>Я научился (научилась) …    </a:t>
            </a:r>
            <a:r>
              <a:rPr lang="ru-RU" sz="2400" i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3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  <a:gradFill>
            <a:gsLst>
              <a:gs pos="0">
                <a:srgbClr val="F4FFF3"/>
              </a:gs>
              <a:gs pos="3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spc="0" dirty="0" smtClean="0">
                <a:solidFill>
                  <a:schemeClr val="bg2"/>
                </a:solidFill>
                <a:effectLst>
                  <a:glow rad="254000">
                    <a:srgbClr val="002060">
                      <a:alpha val="40000"/>
                    </a:srgbClr>
                  </a:glow>
                </a:effectLst>
              </a:rPr>
              <a:t>Организационный момент</a:t>
            </a:r>
            <a:endParaRPr lang="ru-RU" sz="5400" b="1" u="sng" spc="0" dirty="0">
              <a:solidFill>
                <a:schemeClr val="bg2"/>
              </a:solidFill>
              <a:effectLst>
                <a:glow rad="2540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/>
              <a:t>Начинается урок</a:t>
            </a:r>
          </a:p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пойдёт ребятам впрок</a:t>
            </a:r>
            <a:r>
              <a:rPr lang="ru-RU" sz="4400" dirty="0" smtClean="0"/>
              <a:t>.</a:t>
            </a:r>
          </a:p>
          <a:p>
            <a:pPr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всё понять</a:t>
            </a:r>
          </a:p>
          <a:p>
            <a:pPr algn="ctr">
              <a:buNone/>
            </a:pPr>
            <a:r>
              <a:rPr lang="ru-RU" sz="4400" i="1" dirty="0" smtClean="0"/>
              <a:t>И всё грамотно писать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0" y="0"/>
            <a:ext cx="9144000" cy="6858000"/>
          </a:xfrm>
          <a:prstGeom prst="snip2DiagRect">
            <a:avLst/>
          </a:prstGeom>
          <a:pattFill prst="shingle">
            <a:fgClr>
              <a:schemeClr val="bg1"/>
            </a:fgClr>
            <a:bgClr>
              <a:srgbClr val="FFFF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rgbClr val="00B050"/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116632"/>
            <a:ext cx="8079581" cy="2041099"/>
          </a:xfrm>
          <a:noFill/>
          <a:effectLst>
            <a:glow rad="228600">
              <a:schemeClr val="tx2">
                <a:alpha val="40000"/>
              </a:schemeClr>
            </a:glow>
            <a:outerShdw blurRad="50800" dist="50800" dir="5400000" algn="ctr" rotWithShape="0">
              <a:srgbClr val="7030A0"/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schemeClr val="accent6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Актуализация знаний, мотивация</a:t>
            </a:r>
            <a:br>
              <a:rPr lang="ru-RU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schemeClr val="accent6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6200000" rotWithShape="0">
                    <a:schemeClr val="accent6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	  учебной деятельности</a:t>
            </a:r>
            <a:endParaRPr lang="ru-RU" dirty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6200000" rotWithShape="0">
                  <a:schemeClr val="accent6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i="1" u="sng" spc="300" dirty="0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 верное утверждение</a:t>
            </a:r>
          </a:p>
          <a:p>
            <a:pPr>
              <a:buNone/>
            </a:pPr>
            <a:r>
              <a:rPr lang="ru-RU" spc="300" dirty="0" smtClean="0"/>
              <a:t>Тест (</a:t>
            </a:r>
            <a:r>
              <a:rPr lang="ru-RU" u="sng" spc="300" dirty="0" smtClean="0"/>
              <a:t>работа парами</a:t>
            </a:r>
            <a:r>
              <a:rPr lang="ru-RU" spc="300" dirty="0" smtClean="0"/>
              <a:t>).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1)Суффикс</a:t>
            </a:r>
            <a:r>
              <a:rPr lang="ru-RU" sz="2800" dirty="0" smtClean="0"/>
              <a:t> </a:t>
            </a:r>
            <a:r>
              <a:rPr lang="ru-RU" sz="2800" dirty="0" smtClean="0"/>
              <a:t>– это маленькое слово.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Суффикс</a:t>
            </a:r>
            <a:r>
              <a:rPr lang="ru-RU" sz="2800" b="1" u="sng" dirty="0" smtClean="0"/>
              <a:t> – это часть слова.</a:t>
            </a:r>
          </a:p>
          <a:p>
            <a:r>
              <a:rPr lang="ru-RU" sz="2800" b="1" u="sng" dirty="0" smtClean="0"/>
              <a:t>2)Суффикс </a:t>
            </a:r>
            <a:r>
              <a:rPr lang="ru-RU" sz="2800" b="1" u="sng" dirty="0" smtClean="0"/>
              <a:t>служит для образования новых слов</a:t>
            </a:r>
            <a:r>
              <a:rPr lang="ru-RU" sz="2800" dirty="0" smtClean="0"/>
              <a:t>. Суффикс служит для связи слов в предложении.</a:t>
            </a:r>
          </a:p>
          <a:p>
            <a:r>
              <a:rPr lang="ru-RU" sz="2800" dirty="0" smtClean="0"/>
              <a:t>3)Суффикс </a:t>
            </a:r>
            <a:r>
              <a:rPr lang="ru-RU" sz="2800" dirty="0" smtClean="0"/>
              <a:t>стоит перед корнем. </a:t>
            </a:r>
            <a:r>
              <a:rPr lang="ru-RU" sz="2800" b="1" u="sng" dirty="0" smtClean="0"/>
              <a:t>Суффикс стоит после корня.</a:t>
            </a:r>
          </a:p>
          <a:p>
            <a:r>
              <a:rPr lang="ru-RU" sz="2800" dirty="0" smtClean="0"/>
              <a:t>4)</a:t>
            </a:r>
            <a:r>
              <a:rPr lang="ru-RU" sz="2800" dirty="0" smtClean="0"/>
              <a:t>Суффикс </a:t>
            </a:r>
            <a:r>
              <a:rPr lang="ru-RU" sz="2800" dirty="0" smtClean="0"/>
              <a:t>не имеет значения. </a:t>
            </a:r>
            <a:r>
              <a:rPr lang="ru-RU" sz="2800" b="1" u="sng" dirty="0" smtClean="0"/>
              <a:t>Суффикс имеет значение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625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62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19256" cy="537951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spc="600" dirty="0" smtClean="0"/>
              <a:t>У Буратино в сказке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spc="600" dirty="0" smtClean="0"/>
              <a:t>Есть ключ…к золотой.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spc="600" dirty="0" smtClean="0"/>
              <a:t>Откроет этим ключ…ком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spc="600" dirty="0" err="1" smtClean="0"/>
              <a:t>Замоч</a:t>
            </a:r>
            <a:r>
              <a:rPr lang="ru-RU" sz="4000" b="1" spc="600" dirty="0" smtClean="0"/>
              <a:t>…к нам с тобой.</a:t>
            </a:r>
            <a:endParaRPr lang="ru-RU" b="1" spc="600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99533"/>
            <a:ext cx="8856984" cy="16581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 contourW="12700">
              <a:bevelB w="69850" h="82550" prst="angle"/>
              <a:extrusionClr>
                <a:srgbClr val="FFFF00"/>
              </a:extrusionClr>
              <a:contourClr>
                <a:srgbClr val="FF0000"/>
              </a:contourClr>
            </a:sp3d>
          </a:bodyPr>
          <a:lstStyle/>
          <a:p>
            <a:r>
              <a:rPr lang="ru-RU" sz="5400" spc="0" dirty="0" smtClean="0">
                <a:effectLst>
                  <a:glow rad="635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Правописание суффиксов</a:t>
            </a:r>
            <a:endParaRPr lang="ru-RU" sz="5400" spc="0" dirty="0">
              <a:effectLst>
                <a:glow rad="63500">
                  <a:schemeClr val="accent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28794" y="2000240"/>
            <a:ext cx="1214446" cy="1071570"/>
            <a:chOff x="1928794" y="2000240"/>
            <a:chExt cx="1214446" cy="107157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1714480" y="2214554"/>
              <a:ext cx="1071570" cy="642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16200000" flipH="1">
              <a:off x="2321703" y="2250273"/>
              <a:ext cx="1071570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5357818" y="1928802"/>
            <a:ext cx="1285884" cy="1071570"/>
            <a:chOff x="5357818" y="1928802"/>
            <a:chExt cx="1285884" cy="107157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5143504" y="2143116"/>
              <a:ext cx="1071570" cy="6429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000760" y="1928802"/>
              <a:ext cx="642942" cy="1071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Улыбающееся лицо 14"/>
          <p:cNvSpPr/>
          <p:nvPr/>
        </p:nvSpPr>
        <p:spPr>
          <a:xfrm>
            <a:off x="5429264" y="2928942"/>
            <a:ext cx="1214430" cy="121443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1928794" y="2928934"/>
            <a:ext cx="1214446" cy="1214446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35696" y="4176774"/>
            <a:ext cx="163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- ЕК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9847" y="4143372"/>
            <a:ext cx="163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- ИК</a:t>
            </a:r>
            <a:endParaRPr lang="ru-RU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314324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и</a:t>
            </a:r>
            <a:endParaRPr lang="ru-RU" sz="4800" dirty="0"/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9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2" cy="128089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Первичное усвоение новых 						знаний.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844824"/>
            <a:ext cx="7776864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 «Мозговой штурм» (групповая работа)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err="1" smtClean="0"/>
              <a:t>арбуз</a:t>
            </a:r>
            <a:r>
              <a:rPr lang="ru-RU" sz="4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4400" dirty="0" smtClean="0"/>
              <a:t> – нет </a:t>
            </a:r>
            <a:r>
              <a:rPr lang="ru-RU" sz="4400" dirty="0" err="1" smtClean="0"/>
              <a:t>арбуз</a:t>
            </a:r>
            <a:r>
              <a:rPr lang="ru-RU" sz="44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4400" dirty="0" err="1" smtClean="0"/>
              <a:t>а</a:t>
            </a: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бант</a:t>
            </a:r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4400" dirty="0" smtClean="0"/>
              <a:t> – нет бант</a:t>
            </a:r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</a:t>
            </a:r>
            <a:r>
              <a:rPr lang="ru-RU" sz="4400" dirty="0" smtClean="0"/>
              <a:t>а</a:t>
            </a:r>
          </a:p>
          <a:p>
            <a:pPr algn="ctr">
              <a:buNone/>
            </a:pPr>
            <a:r>
              <a:rPr lang="ru-RU" sz="4400" dirty="0" smtClean="0"/>
              <a:t>кармаш</a:t>
            </a:r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</a:t>
            </a:r>
            <a:r>
              <a:rPr lang="ru-RU" sz="4400" dirty="0" smtClean="0"/>
              <a:t> – нет кармашка</a:t>
            </a:r>
          </a:p>
          <a:p>
            <a:pPr algn="ctr">
              <a:buNone/>
            </a:pPr>
            <a:r>
              <a:rPr lang="ru-RU" sz="4400" dirty="0" smtClean="0"/>
              <a:t>горош</a:t>
            </a:r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</a:t>
            </a:r>
            <a:r>
              <a:rPr lang="ru-RU" sz="4400" dirty="0" smtClean="0"/>
              <a:t> – нет горошка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2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4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3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65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правописания гласных в суффиксах </a:t>
            </a:r>
            <a:r>
              <a:rPr lang="ru-RU" dirty="0" smtClean="0"/>
              <a:t>–</a:t>
            </a:r>
            <a:r>
              <a:rPr lang="ru-RU" i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ек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/>
              <a:t> –</a:t>
            </a:r>
            <a:r>
              <a:rPr lang="ru-RU" i="1" dirty="0" err="1" smtClean="0">
                <a:solidFill>
                  <a:srgbClr val="00B050"/>
                </a:solidFill>
              </a:rPr>
              <a:t>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286002"/>
            <a:ext cx="8064896" cy="359359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Выделяю корень, если (</a:t>
            </a:r>
            <a:r>
              <a:rPr lang="ru-RU" sz="4000" b="1" dirty="0" err="1" smtClean="0">
                <a:solidFill>
                  <a:srgbClr val="00B050"/>
                </a:solidFill>
              </a:rPr>
              <a:t>ик</a:t>
            </a:r>
            <a:r>
              <a:rPr lang="ru-RU" sz="4000" dirty="0" smtClean="0"/>
              <a:t>) - ?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Изменяю форму слова (нет, много)</a:t>
            </a:r>
          </a:p>
          <a:p>
            <a:pPr marL="514350" indent="-514350">
              <a:buNone/>
            </a:pPr>
            <a:r>
              <a:rPr lang="ru-RU" sz="4000" dirty="0" smtClean="0"/>
              <a:t>      Если (</a:t>
            </a:r>
            <a:r>
              <a:rPr lang="ru-RU" sz="4000" b="1" dirty="0" smtClean="0">
                <a:solidFill>
                  <a:srgbClr val="00B050"/>
                </a:solidFill>
              </a:rPr>
              <a:t>и</a:t>
            </a:r>
            <a:r>
              <a:rPr lang="ru-RU" sz="4000" dirty="0" smtClean="0"/>
              <a:t>), то –</a:t>
            </a:r>
            <a:r>
              <a:rPr lang="ru-RU" sz="4000" b="1" dirty="0" err="1" smtClean="0">
                <a:solidFill>
                  <a:srgbClr val="00B050"/>
                </a:solidFill>
              </a:rPr>
              <a:t>ик</a:t>
            </a:r>
            <a:r>
              <a:rPr lang="ru-RU" sz="4000" dirty="0" smtClean="0"/>
              <a:t>.</a:t>
            </a:r>
          </a:p>
          <a:p>
            <a:pPr marL="514350" indent="-514350">
              <a:buNone/>
            </a:pPr>
            <a:r>
              <a:rPr lang="ru-RU" sz="4000" dirty="0" smtClean="0"/>
              <a:t>      Если (</a:t>
            </a:r>
            <a:r>
              <a:rPr lang="ru-RU" sz="40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-</a:t>
            </a:r>
            <a:r>
              <a:rPr lang="ru-RU" sz="4000" dirty="0" smtClean="0"/>
              <a:t>), то –</a:t>
            </a:r>
            <a:r>
              <a:rPr lang="ru-RU" sz="40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ек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7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7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-99392"/>
            <a:ext cx="7704667" cy="1981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Первичное закрепление.</a:t>
            </a:r>
            <a:endParaRPr lang="ru-RU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2133" y="1881808"/>
            <a:ext cx="7704667" cy="41180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dirty="0" smtClean="0"/>
              <a:t>Учебник с.150 упр.101</a:t>
            </a:r>
          </a:p>
          <a:p>
            <a:pPr>
              <a:buNone/>
            </a:pPr>
            <a:r>
              <a:rPr lang="ru-RU" sz="4400" dirty="0" smtClean="0"/>
              <a:t>Поднимите сигналы (</a:t>
            </a:r>
            <a:r>
              <a:rPr lang="ru-RU" sz="4400" dirty="0" smtClean="0">
                <a:solidFill>
                  <a:srgbClr val="CC0066"/>
                </a:solidFill>
              </a:rPr>
              <a:t>цветовые сигналы</a:t>
            </a:r>
            <a:r>
              <a:rPr lang="ru-RU" sz="4400" dirty="0" smtClean="0"/>
              <a:t>: </a:t>
            </a:r>
            <a:r>
              <a:rPr lang="ru-RU" sz="4400" dirty="0" smtClean="0">
                <a:solidFill>
                  <a:srgbClr val="00B050"/>
                </a:solidFill>
              </a:rPr>
              <a:t>зелёный</a:t>
            </a:r>
            <a:r>
              <a:rPr lang="ru-RU" sz="4400" dirty="0" smtClean="0"/>
              <a:t> – </a:t>
            </a:r>
            <a:r>
              <a:rPr lang="ru-RU" sz="4400" b="1" dirty="0" smtClean="0"/>
              <a:t>всё понятно</a:t>
            </a:r>
            <a:r>
              <a:rPr lang="ru-RU" sz="4400" dirty="0" smtClean="0"/>
              <a:t>, </a:t>
            </a:r>
            <a:r>
              <a:rPr lang="ru-RU" sz="4400" dirty="0" smtClean="0">
                <a:solidFill>
                  <a:srgbClr val="FF0000"/>
                </a:solidFill>
              </a:rPr>
              <a:t>красный</a:t>
            </a:r>
            <a:r>
              <a:rPr lang="ru-RU" sz="4400" dirty="0" smtClean="0"/>
              <a:t> – </a:t>
            </a:r>
            <a:r>
              <a:rPr lang="ru-RU" sz="4400" i="1" dirty="0" smtClean="0"/>
              <a:t>прошу помощи</a:t>
            </a:r>
            <a:r>
              <a:rPr lang="ru-RU" sz="4400" dirty="0" smtClean="0"/>
              <a:t>).</a:t>
            </a:r>
          </a:p>
          <a:p>
            <a:pPr>
              <a:buNone/>
            </a:pPr>
            <a:r>
              <a:rPr lang="ru-RU" sz="4400" dirty="0" smtClean="0"/>
              <a:t>Как вы будете объяснять написание суффиксов? (Для этого нужно изменить форму слова).</a:t>
            </a:r>
            <a:endParaRPr lang="ru-RU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116013" y="836613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8382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>
              <a:latin typeface="Arial" pitchFamily="34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8382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>
              <a:latin typeface="Arial" pitchFamily="34" charset="0"/>
              <a:cs typeface="Arial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16013" y="1285875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кружоч…</a:t>
            </a:r>
            <a:endParaRPr lang="ru-RU" sz="3200">
              <a:cs typeface="Arial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116013" y="1700213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винт…</a:t>
            </a:r>
            <a:endParaRPr lang="ru-RU" sz="3200">
              <a:cs typeface="Arial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16013" y="2133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пароход…</a:t>
            </a:r>
            <a:r>
              <a:rPr lang="ru-RU" sz="3200">
                <a:cs typeface="Arial" charset="0"/>
              </a:rPr>
              <a:t>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116013" y="2565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сыноч…</a:t>
            </a:r>
            <a:endParaRPr lang="ru-RU" sz="3200">
              <a:cs typeface="Arial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116013" y="29972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звоноч…</a:t>
            </a:r>
            <a:endParaRPr lang="ru-RU" sz="3200">
              <a:cs typeface="Arial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116013" y="34290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корабл…</a:t>
            </a:r>
            <a:endParaRPr lang="ru-RU" sz="3200">
              <a:cs typeface="Arial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116013" y="38608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годоч…</a:t>
            </a:r>
            <a:endParaRPr lang="ru-RU" sz="3200">
              <a:cs typeface="Arial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116013" y="4292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билет…</a:t>
            </a:r>
            <a:endParaRPr lang="ru-RU" sz="3200">
              <a:cs typeface="Arial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116013" y="4724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голубоч…</a:t>
            </a:r>
            <a:endParaRPr lang="ru-RU" sz="3200">
              <a:cs typeface="Arial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116013" y="51577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дождич…</a:t>
            </a:r>
            <a:endParaRPr lang="ru-RU" sz="3200">
              <a:cs typeface="Arial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116013" y="55895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пакет…</a:t>
            </a:r>
            <a:endParaRPr lang="ru-RU" sz="3200">
              <a:cs typeface="Arial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116013" y="6021388"/>
            <a:ext cx="3455987" cy="407987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cs typeface="Arial" charset="0"/>
              </a:rPr>
              <a:t>комоч…</a:t>
            </a:r>
            <a:endParaRPr lang="ru-RU" sz="3200">
              <a:cs typeface="Arial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795963" y="1268413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786438" y="1285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0" y="1700213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28692" name="WordArt 5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3366"/>
                    </a:gs>
                  </a:gsLst>
                  <a:lin ang="5400000" scaled="1"/>
                </a:gradFill>
                <a:latin typeface="Comic Sans MS"/>
              </a:rPr>
              <a:t>Вставь суффикс -ик- или -ек-</a:t>
            </a: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572000" y="21367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ик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rPr>
              <a:t>ек</a:t>
            </a:r>
            <a:endParaRPr lang="ru-RU" dirty="0">
              <a:latin typeface="Arial" pitchFamily="34" charset="0"/>
              <a:cs typeface="Arial" charset="0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4572000" y="171450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4572000" y="2143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572000" y="1285875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572000" y="25717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572000" y="30003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572000" y="38576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562475" y="47148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4572000" y="51435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4572000" y="600075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786438" y="1714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5786438" y="2143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5786438" y="34290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5786438" y="42862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786438" y="5572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cs typeface="Arial" charset="0"/>
            </a:endParaRPr>
          </a:p>
        </p:txBody>
      </p:sp>
      <p:sp>
        <p:nvSpPr>
          <p:cNvPr id="51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900" y="6000768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0607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1302 -0.001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19184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1526 -0.00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0503 -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6822 -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7621 0.0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8941 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9722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8402 0.0023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2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126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7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1422</TotalTime>
  <Words>288</Words>
  <Application>Microsoft Office PowerPoint</Application>
  <PresentationFormat>Экран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Метрополия</vt:lpstr>
      <vt:lpstr>Натуральные материалы</vt:lpstr>
      <vt:lpstr>Аспект</vt:lpstr>
      <vt:lpstr>Легкий дым</vt:lpstr>
      <vt:lpstr>Badge</vt:lpstr>
      <vt:lpstr>Савон</vt:lpstr>
      <vt:lpstr>Crop</vt:lpstr>
      <vt:lpstr>Тема Office</vt:lpstr>
      <vt:lpstr>Слайд 1</vt:lpstr>
      <vt:lpstr>Организационный момент</vt:lpstr>
      <vt:lpstr>Актуализация знаний, мотивация    учебной деятельности</vt:lpstr>
      <vt:lpstr>Слайд 4</vt:lpstr>
      <vt:lpstr>Правописание суффиксов</vt:lpstr>
      <vt:lpstr>Первичное усвоение новых       знаний.</vt:lpstr>
      <vt:lpstr>Алгоритм правописания гласных в суффиксах –ек и –ик.</vt:lpstr>
      <vt:lpstr>Первичное закрепление.</vt:lpstr>
      <vt:lpstr>Слайд 9</vt:lpstr>
      <vt:lpstr>Слайд 10</vt:lpstr>
      <vt:lpstr>Итог занятий. Рефлексия         деятельности.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суффиксов  –ек и –ик.</dc:title>
  <dc:creator>Роодители</dc:creator>
  <cp:lastModifiedBy>Роодители</cp:lastModifiedBy>
  <cp:revision>37</cp:revision>
  <dcterms:created xsi:type="dcterms:W3CDTF">2017-11-19T13:40:19Z</dcterms:created>
  <dcterms:modified xsi:type="dcterms:W3CDTF">2017-11-28T17:02:07Z</dcterms:modified>
</cp:coreProperties>
</file>